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8E39"/>
    <a:srgbClr val="635064"/>
    <a:srgbClr val="F9D5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1752" y="3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8805B0D-253E-4823-86A8-F021EC5DBCBA}" type="datetimeFigureOut">
              <a:rPr lang="en-GB" smtClean="0"/>
              <a:pPr/>
              <a:t>01/12/2016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AE322D-F92D-46F8-BFDE-7A5424301A9F}" type="slidenum">
              <a:rPr lang="en-GB" smtClean="0"/>
              <a:pPr/>
              <a:t>‹#›</a:t>
            </a:fld>
            <a:endParaRPr lang="en-GB"/>
          </a:p>
        </p:txBody>
      </p:sp>
    </p:spTree>
    <p:extLst>
      <p:ext uri="{BB962C8B-B14F-4D97-AF65-F5344CB8AC3E}">
        <p14:creationId xmlns:p14="http://schemas.microsoft.com/office/powerpoint/2010/main" val="1153065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805B0D-253E-4823-86A8-F021EC5DBCBA}" type="datetimeFigureOut">
              <a:rPr lang="en-GB" smtClean="0"/>
              <a:pPr/>
              <a:t>01/12/2016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AE322D-F92D-46F8-BFDE-7A5424301A9F}" type="slidenum">
              <a:rPr lang="en-GB" smtClean="0"/>
              <a:pPr/>
              <a:t>‹#›</a:t>
            </a:fld>
            <a:endParaRPr lang="en-GB"/>
          </a:p>
        </p:txBody>
      </p:sp>
    </p:spTree>
    <p:extLst>
      <p:ext uri="{BB962C8B-B14F-4D97-AF65-F5344CB8AC3E}">
        <p14:creationId xmlns:p14="http://schemas.microsoft.com/office/powerpoint/2010/main" val="271056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805B0D-253E-4823-86A8-F021EC5DBCBA}" type="datetimeFigureOut">
              <a:rPr lang="en-GB" smtClean="0"/>
              <a:pPr/>
              <a:t>01/12/2016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AE322D-F92D-46F8-BFDE-7A5424301A9F}" type="slidenum">
              <a:rPr lang="en-GB" smtClean="0"/>
              <a:pPr/>
              <a:t>‹#›</a:t>
            </a:fld>
            <a:endParaRPr lang="en-GB"/>
          </a:p>
        </p:txBody>
      </p:sp>
    </p:spTree>
    <p:extLst>
      <p:ext uri="{BB962C8B-B14F-4D97-AF65-F5344CB8AC3E}">
        <p14:creationId xmlns:p14="http://schemas.microsoft.com/office/powerpoint/2010/main" val="1710147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805B0D-253E-4823-86A8-F021EC5DBCBA}" type="datetimeFigureOut">
              <a:rPr lang="en-GB" smtClean="0"/>
              <a:pPr/>
              <a:t>01/12/2016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AE322D-F92D-46F8-BFDE-7A5424301A9F}" type="slidenum">
              <a:rPr lang="en-GB" smtClean="0"/>
              <a:pPr/>
              <a:t>‹#›</a:t>
            </a:fld>
            <a:endParaRPr lang="en-GB"/>
          </a:p>
        </p:txBody>
      </p:sp>
    </p:spTree>
    <p:extLst>
      <p:ext uri="{BB962C8B-B14F-4D97-AF65-F5344CB8AC3E}">
        <p14:creationId xmlns:p14="http://schemas.microsoft.com/office/powerpoint/2010/main" val="3052581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8805B0D-253E-4823-86A8-F021EC5DBCBA}" type="datetimeFigureOut">
              <a:rPr lang="en-GB" smtClean="0"/>
              <a:pPr/>
              <a:t>01/12/2016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AE322D-F92D-46F8-BFDE-7A5424301A9F}" type="slidenum">
              <a:rPr lang="en-GB" smtClean="0"/>
              <a:pPr/>
              <a:t>‹#›</a:t>
            </a:fld>
            <a:endParaRPr lang="en-GB"/>
          </a:p>
        </p:txBody>
      </p:sp>
    </p:spTree>
    <p:extLst>
      <p:ext uri="{BB962C8B-B14F-4D97-AF65-F5344CB8AC3E}">
        <p14:creationId xmlns:p14="http://schemas.microsoft.com/office/powerpoint/2010/main" val="1073947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8805B0D-253E-4823-86A8-F021EC5DBCBA}" type="datetimeFigureOut">
              <a:rPr lang="en-GB" smtClean="0"/>
              <a:pPr/>
              <a:t>01/12/2016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AE322D-F92D-46F8-BFDE-7A5424301A9F}" type="slidenum">
              <a:rPr lang="en-GB" smtClean="0"/>
              <a:pPr/>
              <a:t>‹#›</a:t>
            </a:fld>
            <a:endParaRPr lang="en-GB"/>
          </a:p>
        </p:txBody>
      </p:sp>
    </p:spTree>
    <p:extLst>
      <p:ext uri="{BB962C8B-B14F-4D97-AF65-F5344CB8AC3E}">
        <p14:creationId xmlns:p14="http://schemas.microsoft.com/office/powerpoint/2010/main" val="1665943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805B0D-253E-4823-86A8-F021EC5DBCBA}" type="datetimeFigureOut">
              <a:rPr lang="en-GB" smtClean="0"/>
              <a:pPr/>
              <a:t>01/12/2016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CAE322D-F92D-46F8-BFDE-7A5424301A9F}" type="slidenum">
              <a:rPr lang="en-GB" smtClean="0"/>
              <a:pPr/>
              <a:t>‹#›</a:t>
            </a:fld>
            <a:endParaRPr lang="en-GB"/>
          </a:p>
        </p:txBody>
      </p:sp>
    </p:spTree>
    <p:extLst>
      <p:ext uri="{BB962C8B-B14F-4D97-AF65-F5344CB8AC3E}">
        <p14:creationId xmlns:p14="http://schemas.microsoft.com/office/powerpoint/2010/main" val="1924212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8805B0D-253E-4823-86A8-F021EC5DBCBA}" type="datetimeFigureOut">
              <a:rPr lang="en-GB" smtClean="0"/>
              <a:pPr/>
              <a:t>01/12/2016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CAE322D-F92D-46F8-BFDE-7A5424301A9F}" type="slidenum">
              <a:rPr lang="en-GB" smtClean="0"/>
              <a:pPr/>
              <a:t>‹#›</a:t>
            </a:fld>
            <a:endParaRPr lang="en-GB"/>
          </a:p>
        </p:txBody>
      </p:sp>
    </p:spTree>
    <p:extLst>
      <p:ext uri="{BB962C8B-B14F-4D97-AF65-F5344CB8AC3E}">
        <p14:creationId xmlns:p14="http://schemas.microsoft.com/office/powerpoint/2010/main" val="3505321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05B0D-253E-4823-86A8-F021EC5DBCBA}" type="datetimeFigureOut">
              <a:rPr lang="en-GB" smtClean="0"/>
              <a:pPr/>
              <a:t>01/12/2016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CAE322D-F92D-46F8-BFDE-7A5424301A9F}" type="slidenum">
              <a:rPr lang="en-GB" smtClean="0"/>
              <a:pPr/>
              <a:t>‹#›</a:t>
            </a:fld>
            <a:endParaRPr lang="en-GB"/>
          </a:p>
        </p:txBody>
      </p:sp>
    </p:spTree>
    <p:extLst>
      <p:ext uri="{BB962C8B-B14F-4D97-AF65-F5344CB8AC3E}">
        <p14:creationId xmlns:p14="http://schemas.microsoft.com/office/powerpoint/2010/main" val="212541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8805B0D-253E-4823-86A8-F021EC5DBCBA}" type="datetimeFigureOut">
              <a:rPr lang="en-GB" smtClean="0"/>
              <a:pPr/>
              <a:t>01/12/2016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AE322D-F92D-46F8-BFDE-7A5424301A9F}" type="slidenum">
              <a:rPr lang="en-GB" smtClean="0"/>
              <a:pPr/>
              <a:t>‹#›</a:t>
            </a:fld>
            <a:endParaRPr lang="en-GB"/>
          </a:p>
        </p:txBody>
      </p:sp>
    </p:spTree>
    <p:extLst>
      <p:ext uri="{BB962C8B-B14F-4D97-AF65-F5344CB8AC3E}">
        <p14:creationId xmlns:p14="http://schemas.microsoft.com/office/powerpoint/2010/main" val="32402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8805B0D-253E-4823-86A8-F021EC5DBCBA}" type="datetimeFigureOut">
              <a:rPr lang="en-GB" smtClean="0"/>
              <a:pPr/>
              <a:t>01/12/2016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AE322D-F92D-46F8-BFDE-7A5424301A9F}" type="slidenum">
              <a:rPr lang="en-GB" smtClean="0"/>
              <a:pPr/>
              <a:t>‹#›</a:t>
            </a:fld>
            <a:endParaRPr lang="en-GB"/>
          </a:p>
        </p:txBody>
      </p:sp>
    </p:spTree>
    <p:extLst>
      <p:ext uri="{BB962C8B-B14F-4D97-AF65-F5344CB8AC3E}">
        <p14:creationId xmlns:p14="http://schemas.microsoft.com/office/powerpoint/2010/main" val="3920981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8805B0D-253E-4823-86A8-F021EC5DBCBA}" type="datetimeFigureOut">
              <a:rPr lang="en-GB" smtClean="0"/>
              <a:pPr/>
              <a:t>01/12/2016</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CAE322D-F92D-46F8-BFDE-7A5424301A9F}" type="slidenum">
              <a:rPr lang="en-GB" smtClean="0"/>
              <a:pPr/>
              <a:t>‹#›</a:t>
            </a:fld>
            <a:endParaRPr lang="en-GB"/>
          </a:p>
        </p:txBody>
      </p:sp>
    </p:spTree>
    <p:extLst>
      <p:ext uri="{BB962C8B-B14F-4D97-AF65-F5344CB8AC3E}">
        <p14:creationId xmlns:p14="http://schemas.microsoft.com/office/powerpoint/2010/main" val="25866043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www.longitudeexplorer.challenge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792955" y="1832140"/>
            <a:ext cx="5272088" cy="120650"/>
            <a:chOff x="0" y="0"/>
            <a:chExt cx="3667112" cy="109235"/>
          </a:xfrm>
        </p:grpSpPr>
        <p:sp>
          <p:nvSpPr>
            <p:cNvPr id="17" name="Shape 125"/>
            <p:cNvSpPr/>
            <p:nvPr/>
          </p:nvSpPr>
          <p:spPr>
            <a:xfrm>
              <a:off x="0" y="0"/>
              <a:ext cx="3667112" cy="37236"/>
            </a:xfrm>
            <a:custGeom>
              <a:avLst/>
              <a:gdLst/>
              <a:ahLst/>
              <a:cxnLst/>
              <a:rect l="0" t="0" r="0" b="0"/>
              <a:pathLst>
                <a:path w="3667112" h="37236">
                  <a:moveTo>
                    <a:pt x="0" y="18618"/>
                  </a:moveTo>
                  <a:cubicBezTo>
                    <a:pt x="19101" y="0"/>
                    <a:pt x="57302" y="0"/>
                    <a:pt x="76403" y="18618"/>
                  </a:cubicBezTo>
                  <a:cubicBezTo>
                    <a:pt x="95504" y="37236"/>
                    <a:pt x="133693" y="37236"/>
                    <a:pt x="152794" y="18618"/>
                  </a:cubicBezTo>
                  <a:cubicBezTo>
                    <a:pt x="171895" y="0"/>
                    <a:pt x="210096" y="0"/>
                    <a:pt x="229197" y="18618"/>
                  </a:cubicBezTo>
                  <a:cubicBezTo>
                    <a:pt x="248298" y="37236"/>
                    <a:pt x="286499" y="37236"/>
                    <a:pt x="305587" y="18618"/>
                  </a:cubicBezTo>
                  <a:cubicBezTo>
                    <a:pt x="324688" y="0"/>
                    <a:pt x="362890" y="0"/>
                    <a:pt x="381991" y="18618"/>
                  </a:cubicBezTo>
                  <a:cubicBezTo>
                    <a:pt x="401091" y="37236"/>
                    <a:pt x="439293" y="37236"/>
                    <a:pt x="458394" y="18618"/>
                  </a:cubicBezTo>
                  <a:cubicBezTo>
                    <a:pt x="477495" y="0"/>
                    <a:pt x="515683" y="0"/>
                    <a:pt x="534784" y="18618"/>
                  </a:cubicBezTo>
                  <a:cubicBezTo>
                    <a:pt x="553885" y="37236"/>
                    <a:pt x="592087" y="37236"/>
                    <a:pt x="611188" y="18618"/>
                  </a:cubicBezTo>
                  <a:cubicBezTo>
                    <a:pt x="630288" y="0"/>
                    <a:pt x="668490" y="0"/>
                    <a:pt x="687591" y="18618"/>
                  </a:cubicBezTo>
                  <a:cubicBezTo>
                    <a:pt x="706679" y="37236"/>
                    <a:pt x="744880" y="37236"/>
                    <a:pt x="763981" y="18618"/>
                  </a:cubicBezTo>
                  <a:cubicBezTo>
                    <a:pt x="783082" y="0"/>
                    <a:pt x="821284" y="0"/>
                    <a:pt x="840384" y="18618"/>
                  </a:cubicBezTo>
                  <a:cubicBezTo>
                    <a:pt x="859485" y="37236"/>
                    <a:pt x="897674" y="37236"/>
                    <a:pt x="916775" y="18618"/>
                  </a:cubicBezTo>
                  <a:cubicBezTo>
                    <a:pt x="935876" y="0"/>
                    <a:pt x="974077" y="0"/>
                    <a:pt x="993178" y="18618"/>
                  </a:cubicBezTo>
                  <a:cubicBezTo>
                    <a:pt x="1012279" y="37236"/>
                    <a:pt x="1050481" y="37236"/>
                    <a:pt x="1069581" y="18618"/>
                  </a:cubicBezTo>
                  <a:cubicBezTo>
                    <a:pt x="1088669" y="0"/>
                    <a:pt x="1126871" y="0"/>
                    <a:pt x="1145972" y="18618"/>
                  </a:cubicBezTo>
                  <a:cubicBezTo>
                    <a:pt x="1165073" y="37236"/>
                    <a:pt x="1203274" y="37236"/>
                    <a:pt x="1222375" y="18618"/>
                  </a:cubicBezTo>
                  <a:cubicBezTo>
                    <a:pt x="1241476" y="0"/>
                    <a:pt x="1279665" y="0"/>
                    <a:pt x="1298766" y="18618"/>
                  </a:cubicBezTo>
                  <a:cubicBezTo>
                    <a:pt x="1317866" y="37236"/>
                    <a:pt x="1356068" y="37236"/>
                    <a:pt x="1375169" y="18618"/>
                  </a:cubicBezTo>
                  <a:cubicBezTo>
                    <a:pt x="1394270" y="0"/>
                    <a:pt x="1432471" y="0"/>
                    <a:pt x="1451572" y="18618"/>
                  </a:cubicBezTo>
                  <a:cubicBezTo>
                    <a:pt x="1470673" y="37236"/>
                    <a:pt x="1508862" y="37236"/>
                    <a:pt x="1527962" y="18618"/>
                  </a:cubicBezTo>
                  <a:cubicBezTo>
                    <a:pt x="1547063" y="0"/>
                    <a:pt x="1585265" y="0"/>
                    <a:pt x="1604366" y="18618"/>
                  </a:cubicBezTo>
                  <a:cubicBezTo>
                    <a:pt x="1623466" y="37236"/>
                    <a:pt x="1661668" y="37236"/>
                    <a:pt x="1680756" y="18618"/>
                  </a:cubicBezTo>
                  <a:cubicBezTo>
                    <a:pt x="1699857" y="0"/>
                    <a:pt x="1738059" y="0"/>
                    <a:pt x="1757159" y="18618"/>
                  </a:cubicBezTo>
                  <a:cubicBezTo>
                    <a:pt x="1776260" y="37236"/>
                    <a:pt x="1814462" y="37236"/>
                    <a:pt x="1833563" y="18618"/>
                  </a:cubicBezTo>
                  <a:cubicBezTo>
                    <a:pt x="1852663" y="0"/>
                    <a:pt x="1890852" y="0"/>
                    <a:pt x="1909953" y="18618"/>
                  </a:cubicBezTo>
                  <a:cubicBezTo>
                    <a:pt x="1929054" y="37236"/>
                    <a:pt x="1967255" y="37236"/>
                    <a:pt x="1986357" y="18618"/>
                  </a:cubicBezTo>
                  <a:cubicBezTo>
                    <a:pt x="2005457" y="0"/>
                    <a:pt x="2043658" y="0"/>
                    <a:pt x="2062760" y="18618"/>
                  </a:cubicBezTo>
                  <a:cubicBezTo>
                    <a:pt x="2081848" y="37236"/>
                    <a:pt x="2120049" y="37236"/>
                    <a:pt x="2139150" y="18618"/>
                  </a:cubicBezTo>
                  <a:cubicBezTo>
                    <a:pt x="2158251" y="0"/>
                    <a:pt x="2196452" y="0"/>
                    <a:pt x="2215553" y="18618"/>
                  </a:cubicBezTo>
                  <a:cubicBezTo>
                    <a:pt x="2234654" y="37236"/>
                    <a:pt x="2272843" y="37236"/>
                    <a:pt x="2291944" y="18618"/>
                  </a:cubicBezTo>
                  <a:cubicBezTo>
                    <a:pt x="2311045" y="0"/>
                    <a:pt x="2349246" y="0"/>
                    <a:pt x="2368347" y="18618"/>
                  </a:cubicBezTo>
                  <a:cubicBezTo>
                    <a:pt x="2387448" y="37236"/>
                    <a:pt x="2425649" y="37236"/>
                    <a:pt x="2444750" y="18618"/>
                  </a:cubicBezTo>
                  <a:cubicBezTo>
                    <a:pt x="2463838" y="0"/>
                    <a:pt x="2502040" y="0"/>
                    <a:pt x="2521141" y="18618"/>
                  </a:cubicBezTo>
                  <a:cubicBezTo>
                    <a:pt x="2540241" y="37236"/>
                    <a:pt x="2578443" y="37236"/>
                    <a:pt x="2597544" y="18618"/>
                  </a:cubicBezTo>
                  <a:cubicBezTo>
                    <a:pt x="2616644" y="0"/>
                    <a:pt x="2654846" y="0"/>
                    <a:pt x="2673934" y="18618"/>
                  </a:cubicBezTo>
                  <a:cubicBezTo>
                    <a:pt x="2693035" y="37236"/>
                    <a:pt x="2731237" y="37236"/>
                    <a:pt x="2750337" y="18618"/>
                  </a:cubicBezTo>
                  <a:cubicBezTo>
                    <a:pt x="2769438" y="0"/>
                    <a:pt x="2807640" y="0"/>
                    <a:pt x="2826741" y="18618"/>
                  </a:cubicBezTo>
                  <a:cubicBezTo>
                    <a:pt x="2845841" y="37236"/>
                    <a:pt x="2884030" y="37236"/>
                    <a:pt x="2903131" y="18618"/>
                  </a:cubicBezTo>
                  <a:cubicBezTo>
                    <a:pt x="2922232" y="0"/>
                    <a:pt x="2960434" y="0"/>
                    <a:pt x="2979534" y="18618"/>
                  </a:cubicBezTo>
                  <a:cubicBezTo>
                    <a:pt x="2998635" y="37236"/>
                    <a:pt x="3036837" y="37236"/>
                    <a:pt x="3055925" y="18618"/>
                  </a:cubicBezTo>
                  <a:cubicBezTo>
                    <a:pt x="3075026" y="0"/>
                    <a:pt x="3113227" y="0"/>
                    <a:pt x="3132328" y="18618"/>
                  </a:cubicBezTo>
                  <a:cubicBezTo>
                    <a:pt x="3151429" y="37236"/>
                    <a:pt x="3189630" y="37236"/>
                    <a:pt x="3208732" y="18618"/>
                  </a:cubicBezTo>
                  <a:cubicBezTo>
                    <a:pt x="3227832" y="0"/>
                    <a:pt x="3266021" y="0"/>
                    <a:pt x="3285121" y="18618"/>
                  </a:cubicBezTo>
                  <a:cubicBezTo>
                    <a:pt x="3304222" y="37236"/>
                    <a:pt x="3342424" y="37236"/>
                    <a:pt x="3361525" y="18618"/>
                  </a:cubicBezTo>
                  <a:cubicBezTo>
                    <a:pt x="3380626" y="0"/>
                    <a:pt x="3418827" y="0"/>
                    <a:pt x="3437928" y="18618"/>
                  </a:cubicBezTo>
                  <a:cubicBezTo>
                    <a:pt x="3457016" y="37236"/>
                    <a:pt x="3495218" y="37236"/>
                    <a:pt x="3514318" y="18618"/>
                  </a:cubicBezTo>
                  <a:cubicBezTo>
                    <a:pt x="3533419" y="0"/>
                    <a:pt x="3571621" y="0"/>
                    <a:pt x="3590722" y="18618"/>
                  </a:cubicBezTo>
                  <a:cubicBezTo>
                    <a:pt x="3609822" y="37236"/>
                    <a:pt x="3648012" y="37236"/>
                    <a:pt x="3667112" y="18618"/>
                  </a:cubicBezTo>
                </a:path>
              </a:pathLst>
            </a:custGeom>
            <a:ln w="10097" cap="flat">
              <a:miter lim="127000"/>
            </a:ln>
          </p:spPr>
          <p:style>
            <a:lnRef idx="1">
              <a:srgbClr val="FCD835"/>
            </a:lnRef>
            <a:fillRef idx="0">
              <a:srgbClr val="000000">
                <a:alpha val="0"/>
              </a:srgbClr>
            </a:fillRef>
            <a:effectRef idx="0">
              <a:scrgbClr r="0" g="0" b="0"/>
            </a:effectRef>
            <a:fontRef idx="none"/>
          </p:style>
          <p:txBody>
            <a:bodyPr/>
            <a:lstStyle/>
            <a:p>
              <a:endParaRPr lang="en-GB"/>
            </a:p>
          </p:txBody>
        </p:sp>
        <p:sp>
          <p:nvSpPr>
            <p:cNvPr id="18" name="Shape 126"/>
            <p:cNvSpPr/>
            <p:nvPr/>
          </p:nvSpPr>
          <p:spPr>
            <a:xfrm>
              <a:off x="0" y="35999"/>
              <a:ext cx="3667112" cy="37236"/>
            </a:xfrm>
            <a:custGeom>
              <a:avLst/>
              <a:gdLst/>
              <a:ahLst/>
              <a:cxnLst/>
              <a:rect l="0" t="0" r="0" b="0"/>
              <a:pathLst>
                <a:path w="3667112" h="37236">
                  <a:moveTo>
                    <a:pt x="0" y="18618"/>
                  </a:moveTo>
                  <a:cubicBezTo>
                    <a:pt x="19101" y="0"/>
                    <a:pt x="57302" y="0"/>
                    <a:pt x="76403" y="18618"/>
                  </a:cubicBezTo>
                  <a:cubicBezTo>
                    <a:pt x="95504" y="37236"/>
                    <a:pt x="133693" y="37236"/>
                    <a:pt x="152794" y="18618"/>
                  </a:cubicBezTo>
                  <a:cubicBezTo>
                    <a:pt x="171895" y="0"/>
                    <a:pt x="210096" y="0"/>
                    <a:pt x="229197" y="18618"/>
                  </a:cubicBezTo>
                  <a:cubicBezTo>
                    <a:pt x="248298" y="37236"/>
                    <a:pt x="286499" y="37236"/>
                    <a:pt x="305587" y="18618"/>
                  </a:cubicBezTo>
                  <a:cubicBezTo>
                    <a:pt x="324688" y="0"/>
                    <a:pt x="362890" y="0"/>
                    <a:pt x="381991" y="18618"/>
                  </a:cubicBezTo>
                  <a:cubicBezTo>
                    <a:pt x="401091" y="37236"/>
                    <a:pt x="439293" y="37236"/>
                    <a:pt x="458394" y="18618"/>
                  </a:cubicBezTo>
                  <a:cubicBezTo>
                    <a:pt x="477495" y="0"/>
                    <a:pt x="515683" y="0"/>
                    <a:pt x="534784" y="18618"/>
                  </a:cubicBezTo>
                  <a:cubicBezTo>
                    <a:pt x="553885" y="37236"/>
                    <a:pt x="592087" y="37236"/>
                    <a:pt x="611188" y="18618"/>
                  </a:cubicBezTo>
                  <a:cubicBezTo>
                    <a:pt x="630288" y="0"/>
                    <a:pt x="668490" y="0"/>
                    <a:pt x="687591" y="18618"/>
                  </a:cubicBezTo>
                  <a:cubicBezTo>
                    <a:pt x="706679" y="37236"/>
                    <a:pt x="744880" y="37236"/>
                    <a:pt x="763981" y="18618"/>
                  </a:cubicBezTo>
                  <a:cubicBezTo>
                    <a:pt x="783082" y="0"/>
                    <a:pt x="821284" y="0"/>
                    <a:pt x="840384" y="18618"/>
                  </a:cubicBezTo>
                  <a:cubicBezTo>
                    <a:pt x="859485" y="37236"/>
                    <a:pt x="897674" y="37236"/>
                    <a:pt x="916775" y="18618"/>
                  </a:cubicBezTo>
                  <a:cubicBezTo>
                    <a:pt x="935876" y="0"/>
                    <a:pt x="974077" y="0"/>
                    <a:pt x="993178" y="18618"/>
                  </a:cubicBezTo>
                  <a:cubicBezTo>
                    <a:pt x="1012279" y="37236"/>
                    <a:pt x="1050481" y="37236"/>
                    <a:pt x="1069581" y="18618"/>
                  </a:cubicBezTo>
                  <a:cubicBezTo>
                    <a:pt x="1088669" y="0"/>
                    <a:pt x="1126871" y="0"/>
                    <a:pt x="1145972" y="18618"/>
                  </a:cubicBezTo>
                  <a:cubicBezTo>
                    <a:pt x="1165073" y="37236"/>
                    <a:pt x="1203274" y="37236"/>
                    <a:pt x="1222375" y="18618"/>
                  </a:cubicBezTo>
                  <a:cubicBezTo>
                    <a:pt x="1241476" y="0"/>
                    <a:pt x="1279665" y="0"/>
                    <a:pt x="1298766" y="18618"/>
                  </a:cubicBezTo>
                  <a:cubicBezTo>
                    <a:pt x="1317866" y="37236"/>
                    <a:pt x="1356068" y="37236"/>
                    <a:pt x="1375169" y="18618"/>
                  </a:cubicBezTo>
                  <a:cubicBezTo>
                    <a:pt x="1394270" y="0"/>
                    <a:pt x="1432471" y="0"/>
                    <a:pt x="1451572" y="18618"/>
                  </a:cubicBezTo>
                  <a:cubicBezTo>
                    <a:pt x="1470673" y="37236"/>
                    <a:pt x="1508862" y="37236"/>
                    <a:pt x="1527962" y="18618"/>
                  </a:cubicBezTo>
                  <a:cubicBezTo>
                    <a:pt x="1547063" y="0"/>
                    <a:pt x="1585265" y="0"/>
                    <a:pt x="1604366" y="18618"/>
                  </a:cubicBezTo>
                  <a:cubicBezTo>
                    <a:pt x="1623466" y="37236"/>
                    <a:pt x="1661668" y="37236"/>
                    <a:pt x="1680756" y="18618"/>
                  </a:cubicBezTo>
                  <a:cubicBezTo>
                    <a:pt x="1699857" y="0"/>
                    <a:pt x="1738059" y="0"/>
                    <a:pt x="1757159" y="18618"/>
                  </a:cubicBezTo>
                  <a:cubicBezTo>
                    <a:pt x="1776260" y="37236"/>
                    <a:pt x="1814462" y="37236"/>
                    <a:pt x="1833563" y="18618"/>
                  </a:cubicBezTo>
                  <a:cubicBezTo>
                    <a:pt x="1852663" y="0"/>
                    <a:pt x="1890852" y="0"/>
                    <a:pt x="1909953" y="18618"/>
                  </a:cubicBezTo>
                  <a:cubicBezTo>
                    <a:pt x="1929054" y="37236"/>
                    <a:pt x="1967255" y="37236"/>
                    <a:pt x="1986357" y="18618"/>
                  </a:cubicBezTo>
                  <a:cubicBezTo>
                    <a:pt x="2005457" y="0"/>
                    <a:pt x="2043658" y="0"/>
                    <a:pt x="2062760" y="18618"/>
                  </a:cubicBezTo>
                  <a:cubicBezTo>
                    <a:pt x="2081848" y="37236"/>
                    <a:pt x="2120049" y="37236"/>
                    <a:pt x="2139150" y="18618"/>
                  </a:cubicBezTo>
                  <a:cubicBezTo>
                    <a:pt x="2158251" y="0"/>
                    <a:pt x="2196452" y="0"/>
                    <a:pt x="2215553" y="18618"/>
                  </a:cubicBezTo>
                  <a:cubicBezTo>
                    <a:pt x="2234654" y="37236"/>
                    <a:pt x="2272843" y="37236"/>
                    <a:pt x="2291944" y="18618"/>
                  </a:cubicBezTo>
                  <a:cubicBezTo>
                    <a:pt x="2311045" y="0"/>
                    <a:pt x="2349246" y="0"/>
                    <a:pt x="2368347" y="18618"/>
                  </a:cubicBezTo>
                  <a:cubicBezTo>
                    <a:pt x="2387448" y="37236"/>
                    <a:pt x="2425649" y="37236"/>
                    <a:pt x="2444750" y="18618"/>
                  </a:cubicBezTo>
                  <a:cubicBezTo>
                    <a:pt x="2463838" y="0"/>
                    <a:pt x="2502040" y="0"/>
                    <a:pt x="2521141" y="18618"/>
                  </a:cubicBezTo>
                  <a:cubicBezTo>
                    <a:pt x="2540241" y="37236"/>
                    <a:pt x="2578443" y="37236"/>
                    <a:pt x="2597544" y="18618"/>
                  </a:cubicBezTo>
                  <a:cubicBezTo>
                    <a:pt x="2616644" y="0"/>
                    <a:pt x="2654846" y="0"/>
                    <a:pt x="2673934" y="18618"/>
                  </a:cubicBezTo>
                  <a:cubicBezTo>
                    <a:pt x="2693035" y="37236"/>
                    <a:pt x="2731237" y="37236"/>
                    <a:pt x="2750337" y="18618"/>
                  </a:cubicBezTo>
                  <a:cubicBezTo>
                    <a:pt x="2769438" y="0"/>
                    <a:pt x="2807640" y="0"/>
                    <a:pt x="2826741" y="18618"/>
                  </a:cubicBezTo>
                  <a:cubicBezTo>
                    <a:pt x="2845841" y="37236"/>
                    <a:pt x="2884030" y="37236"/>
                    <a:pt x="2903131" y="18618"/>
                  </a:cubicBezTo>
                  <a:cubicBezTo>
                    <a:pt x="2922232" y="0"/>
                    <a:pt x="2960434" y="0"/>
                    <a:pt x="2979534" y="18618"/>
                  </a:cubicBezTo>
                  <a:cubicBezTo>
                    <a:pt x="2998635" y="37236"/>
                    <a:pt x="3036837" y="37236"/>
                    <a:pt x="3055925" y="18618"/>
                  </a:cubicBezTo>
                  <a:cubicBezTo>
                    <a:pt x="3075026" y="0"/>
                    <a:pt x="3113227" y="0"/>
                    <a:pt x="3132328" y="18618"/>
                  </a:cubicBezTo>
                  <a:cubicBezTo>
                    <a:pt x="3151429" y="37236"/>
                    <a:pt x="3189630" y="37236"/>
                    <a:pt x="3208732" y="18618"/>
                  </a:cubicBezTo>
                  <a:cubicBezTo>
                    <a:pt x="3227832" y="0"/>
                    <a:pt x="3266021" y="0"/>
                    <a:pt x="3285121" y="18618"/>
                  </a:cubicBezTo>
                  <a:cubicBezTo>
                    <a:pt x="3304222" y="37236"/>
                    <a:pt x="3342424" y="37236"/>
                    <a:pt x="3361525" y="18618"/>
                  </a:cubicBezTo>
                  <a:cubicBezTo>
                    <a:pt x="3380626" y="0"/>
                    <a:pt x="3418827" y="0"/>
                    <a:pt x="3437928" y="18618"/>
                  </a:cubicBezTo>
                  <a:cubicBezTo>
                    <a:pt x="3457016" y="37236"/>
                    <a:pt x="3495218" y="37236"/>
                    <a:pt x="3514318" y="18618"/>
                  </a:cubicBezTo>
                  <a:cubicBezTo>
                    <a:pt x="3533419" y="0"/>
                    <a:pt x="3571621" y="0"/>
                    <a:pt x="3590722" y="18618"/>
                  </a:cubicBezTo>
                  <a:cubicBezTo>
                    <a:pt x="3609822" y="37236"/>
                    <a:pt x="3648012" y="37236"/>
                    <a:pt x="3667112" y="18618"/>
                  </a:cubicBezTo>
                </a:path>
              </a:pathLst>
            </a:custGeom>
            <a:ln w="10097" cap="flat">
              <a:miter lim="127000"/>
            </a:ln>
          </p:spPr>
          <p:style>
            <a:lnRef idx="1">
              <a:srgbClr val="FCD835"/>
            </a:lnRef>
            <a:fillRef idx="0">
              <a:srgbClr val="000000">
                <a:alpha val="0"/>
              </a:srgbClr>
            </a:fillRef>
            <a:effectRef idx="0">
              <a:scrgbClr r="0" g="0" b="0"/>
            </a:effectRef>
            <a:fontRef idx="none"/>
          </p:style>
          <p:txBody>
            <a:bodyPr/>
            <a:lstStyle/>
            <a:p>
              <a:endParaRPr lang="en-GB"/>
            </a:p>
          </p:txBody>
        </p:sp>
        <p:sp>
          <p:nvSpPr>
            <p:cNvPr id="19" name="Shape 127"/>
            <p:cNvSpPr/>
            <p:nvPr/>
          </p:nvSpPr>
          <p:spPr>
            <a:xfrm>
              <a:off x="0" y="71999"/>
              <a:ext cx="3667112" cy="37236"/>
            </a:xfrm>
            <a:custGeom>
              <a:avLst/>
              <a:gdLst/>
              <a:ahLst/>
              <a:cxnLst/>
              <a:rect l="0" t="0" r="0" b="0"/>
              <a:pathLst>
                <a:path w="3667112" h="37236">
                  <a:moveTo>
                    <a:pt x="0" y="18618"/>
                  </a:moveTo>
                  <a:cubicBezTo>
                    <a:pt x="19101" y="0"/>
                    <a:pt x="57302" y="0"/>
                    <a:pt x="76403" y="18618"/>
                  </a:cubicBezTo>
                  <a:cubicBezTo>
                    <a:pt x="95504" y="37236"/>
                    <a:pt x="133693" y="37236"/>
                    <a:pt x="152794" y="18618"/>
                  </a:cubicBezTo>
                  <a:cubicBezTo>
                    <a:pt x="171895" y="0"/>
                    <a:pt x="210096" y="0"/>
                    <a:pt x="229197" y="18618"/>
                  </a:cubicBezTo>
                  <a:cubicBezTo>
                    <a:pt x="248298" y="37236"/>
                    <a:pt x="286499" y="37236"/>
                    <a:pt x="305587" y="18618"/>
                  </a:cubicBezTo>
                  <a:cubicBezTo>
                    <a:pt x="324688" y="0"/>
                    <a:pt x="362890" y="0"/>
                    <a:pt x="381991" y="18618"/>
                  </a:cubicBezTo>
                  <a:cubicBezTo>
                    <a:pt x="401091" y="37236"/>
                    <a:pt x="439293" y="37236"/>
                    <a:pt x="458394" y="18618"/>
                  </a:cubicBezTo>
                  <a:cubicBezTo>
                    <a:pt x="477495" y="0"/>
                    <a:pt x="515683" y="0"/>
                    <a:pt x="534784" y="18618"/>
                  </a:cubicBezTo>
                  <a:cubicBezTo>
                    <a:pt x="553885" y="37236"/>
                    <a:pt x="592087" y="37236"/>
                    <a:pt x="611188" y="18618"/>
                  </a:cubicBezTo>
                  <a:cubicBezTo>
                    <a:pt x="630288" y="0"/>
                    <a:pt x="668490" y="0"/>
                    <a:pt x="687591" y="18618"/>
                  </a:cubicBezTo>
                  <a:cubicBezTo>
                    <a:pt x="706679" y="37236"/>
                    <a:pt x="744880" y="37236"/>
                    <a:pt x="763981" y="18618"/>
                  </a:cubicBezTo>
                  <a:cubicBezTo>
                    <a:pt x="783082" y="0"/>
                    <a:pt x="821284" y="0"/>
                    <a:pt x="840384" y="18618"/>
                  </a:cubicBezTo>
                  <a:cubicBezTo>
                    <a:pt x="859485" y="37236"/>
                    <a:pt x="897674" y="37236"/>
                    <a:pt x="916775" y="18618"/>
                  </a:cubicBezTo>
                  <a:cubicBezTo>
                    <a:pt x="935876" y="0"/>
                    <a:pt x="974077" y="0"/>
                    <a:pt x="993178" y="18618"/>
                  </a:cubicBezTo>
                  <a:cubicBezTo>
                    <a:pt x="1012279" y="37236"/>
                    <a:pt x="1050481" y="37236"/>
                    <a:pt x="1069581" y="18618"/>
                  </a:cubicBezTo>
                  <a:cubicBezTo>
                    <a:pt x="1088669" y="0"/>
                    <a:pt x="1126871" y="0"/>
                    <a:pt x="1145972" y="18618"/>
                  </a:cubicBezTo>
                  <a:cubicBezTo>
                    <a:pt x="1165073" y="37236"/>
                    <a:pt x="1203274" y="37236"/>
                    <a:pt x="1222375" y="18618"/>
                  </a:cubicBezTo>
                  <a:cubicBezTo>
                    <a:pt x="1241476" y="0"/>
                    <a:pt x="1279665" y="0"/>
                    <a:pt x="1298766" y="18618"/>
                  </a:cubicBezTo>
                  <a:cubicBezTo>
                    <a:pt x="1317866" y="37236"/>
                    <a:pt x="1356068" y="37236"/>
                    <a:pt x="1375169" y="18618"/>
                  </a:cubicBezTo>
                  <a:cubicBezTo>
                    <a:pt x="1394270" y="0"/>
                    <a:pt x="1432471" y="0"/>
                    <a:pt x="1451572" y="18618"/>
                  </a:cubicBezTo>
                  <a:cubicBezTo>
                    <a:pt x="1470673" y="37236"/>
                    <a:pt x="1508862" y="37236"/>
                    <a:pt x="1527962" y="18618"/>
                  </a:cubicBezTo>
                  <a:cubicBezTo>
                    <a:pt x="1547063" y="0"/>
                    <a:pt x="1585265" y="0"/>
                    <a:pt x="1604366" y="18618"/>
                  </a:cubicBezTo>
                  <a:cubicBezTo>
                    <a:pt x="1623466" y="37236"/>
                    <a:pt x="1661668" y="37236"/>
                    <a:pt x="1680756" y="18618"/>
                  </a:cubicBezTo>
                  <a:cubicBezTo>
                    <a:pt x="1699857" y="0"/>
                    <a:pt x="1738059" y="0"/>
                    <a:pt x="1757159" y="18618"/>
                  </a:cubicBezTo>
                  <a:cubicBezTo>
                    <a:pt x="1776260" y="37236"/>
                    <a:pt x="1814462" y="37236"/>
                    <a:pt x="1833563" y="18618"/>
                  </a:cubicBezTo>
                  <a:cubicBezTo>
                    <a:pt x="1852663" y="0"/>
                    <a:pt x="1890852" y="0"/>
                    <a:pt x="1909953" y="18618"/>
                  </a:cubicBezTo>
                  <a:cubicBezTo>
                    <a:pt x="1929054" y="37236"/>
                    <a:pt x="1967255" y="37236"/>
                    <a:pt x="1986357" y="18618"/>
                  </a:cubicBezTo>
                  <a:cubicBezTo>
                    <a:pt x="2005457" y="0"/>
                    <a:pt x="2043658" y="0"/>
                    <a:pt x="2062760" y="18618"/>
                  </a:cubicBezTo>
                  <a:cubicBezTo>
                    <a:pt x="2081848" y="37236"/>
                    <a:pt x="2120049" y="37236"/>
                    <a:pt x="2139150" y="18618"/>
                  </a:cubicBezTo>
                  <a:cubicBezTo>
                    <a:pt x="2158251" y="0"/>
                    <a:pt x="2196452" y="0"/>
                    <a:pt x="2215553" y="18618"/>
                  </a:cubicBezTo>
                  <a:cubicBezTo>
                    <a:pt x="2234654" y="37236"/>
                    <a:pt x="2272843" y="37236"/>
                    <a:pt x="2291944" y="18618"/>
                  </a:cubicBezTo>
                  <a:cubicBezTo>
                    <a:pt x="2311045" y="0"/>
                    <a:pt x="2349246" y="0"/>
                    <a:pt x="2368347" y="18618"/>
                  </a:cubicBezTo>
                  <a:cubicBezTo>
                    <a:pt x="2387448" y="37236"/>
                    <a:pt x="2425649" y="37236"/>
                    <a:pt x="2444750" y="18618"/>
                  </a:cubicBezTo>
                  <a:cubicBezTo>
                    <a:pt x="2463838" y="0"/>
                    <a:pt x="2502040" y="0"/>
                    <a:pt x="2521141" y="18618"/>
                  </a:cubicBezTo>
                  <a:cubicBezTo>
                    <a:pt x="2540241" y="37236"/>
                    <a:pt x="2578443" y="37236"/>
                    <a:pt x="2597544" y="18618"/>
                  </a:cubicBezTo>
                  <a:cubicBezTo>
                    <a:pt x="2616644" y="0"/>
                    <a:pt x="2654846" y="0"/>
                    <a:pt x="2673934" y="18618"/>
                  </a:cubicBezTo>
                  <a:cubicBezTo>
                    <a:pt x="2693035" y="37236"/>
                    <a:pt x="2731237" y="37236"/>
                    <a:pt x="2750337" y="18618"/>
                  </a:cubicBezTo>
                  <a:cubicBezTo>
                    <a:pt x="2769438" y="0"/>
                    <a:pt x="2807640" y="0"/>
                    <a:pt x="2826741" y="18618"/>
                  </a:cubicBezTo>
                  <a:cubicBezTo>
                    <a:pt x="2845841" y="37236"/>
                    <a:pt x="2884030" y="37236"/>
                    <a:pt x="2903131" y="18618"/>
                  </a:cubicBezTo>
                  <a:cubicBezTo>
                    <a:pt x="2922232" y="0"/>
                    <a:pt x="2960434" y="0"/>
                    <a:pt x="2979534" y="18618"/>
                  </a:cubicBezTo>
                  <a:cubicBezTo>
                    <a:pt x="2998635" y="37236"/>
                    <a:pt x="3036837" y="37236"/>
                    <a:pt x="3055925" y="18618"/>
                  </a:cubicBezTo>
                  <a:cubicBezTo>
                    <a:pt x="3075026" y="0"/>
                    <a:pt x="3113227" y="0"/>
                    <a:pt x="3132328" y="18618"/>
                  </a:cubicBezTo>
                  <a:cubicBezTo>
                    <a:pt x="3151429" y="37236"/>
                    <a:pt x="3189630" y="37236"/>
                    <a:pt x="3208732" y="18618"/>
                  </a:cubicBezTo>
                  <a:cubicBezTo>
                    <a:pt x="3227832" y="0"/>
                    <a:pt x="3266021" y="0"/>
                    <a:pt x="3285121" y="18618"/>
                  </a:cubicBezTo>
                  <a:cubicBezTo>
                    <a:pt x="3304222" y="37236"/>
                    <a:pt x="3342424" y="37236"/>
                    <a:pt x="3361525" y="18618"/>
                  </a:cubicBezTo>
                  <a:cubicBezTo>
                    <a:pt x="3380626" y="0"/>
                    <a:pt x="3418827" y="0"/>
                    <a:pt x="3437928" y="18618"/>
                  </a:cubicBezTo>
                  <a:cubicBezTo>
                    <a:pt x="3457016" y="37236"/>
                    <a:pt x="3495218" y="37236"/>
                    <a:pt x="3514318" y="18618"/>
                  </a:cubicBezTo>
                  <a:cubicBezTo>
                    <a:pt x="3533419" y="0"/>
                    <a:pt x="3571621" y="0"/>
                    <a:pt x="3590722" y="18618"/>
                  </a:cubicBezTo>
                  <a:cubicBezTo>
                    <a:pt x="3609822" y="37236"/>
                    <a:pt x="3648012" y="37236"/>
                    <a:pt x="3667112" y="18618"/>
                  </a:cubicBezTo>
                </a:path>
              </a:pathLst>
            </a:custGeom>
            <a:ln w="10097" cap="flat">
              <a:miter lim="127000"/>
            </a:ln>
          </p:spPr>
          <p:style>
            <a:lnRef idx="1">
              <a:srgbClr val="FCD835"/>
            </a:lnRef>
            <a:fillRef idx="0">
              <a:srgbClr val="000000">
                <a:alpha val="0"/>
              </a:srgbClr>
            </a:fillRef>
            <a:effectRef idx="0">
              <a:scrgbClr r="0" g="0" b="0"/>
            </a:effectRef>
            <a:fontRef idx="none"/>
          </p:style>
          <p:txBody>
            <a:bodyPr/>
            <a:lstStyle/>
            <a:p>
              <a:endParaRPr lang="en-GB"/>
            </a:p>
          </p:txBody>
        </p:sp>
      </p:grpSp>
      <p:sp>
        <p:nvSpPr>
          <p:cNvPr id="20" name="Shape 493"/>
          <p:cNvSpPr/>
          <p:nvPr/>
        </p:nvSpPr>
        <p:spPr>
          <a:xfrm>
            <a:off x="3724008" y="4108325"/>
            <a:ext cx="2882653" cy="1490771"/>
          </a:xfrm>
          <a:custGeom>
            <a:avLst/>
            <a:gdLst/>
            <a:ahLst/>
            <a:cxnLst/>
            <a:rect l="0" t="0" r="0" b="0"/>
            <a:pathLst>
              <a:path w="1605483" h="993483">
                <a:moveTo>
                  <a:pt x="123444" y="0"/>
                </a:moveTo>
                <a:cubicBezTo>
                  <a:pt x="123444" y="0"/>
                  <a:pt x="0" y="0"/>
                  <a:pt x="0" y="123444"/>
                </a:cubicBezTo>
                <a:lnTo>
                  <a:pt x="0" y="870039"/>
                </a:lnTo>
                <a:cubicBezTo>
                  <a:pt x="0" y="870039"/>
                  <a:pt x="0" y="993483"/>
                  <a:pt x="123444" y="993483"/>
                </a:cubicBezTo>
                <a:lnTo>
                  <a:pt x="1482039" y="993483"/>
                </a:lnTo>
                <a:cubicBezTo>
                  <a:pt x="1482039" y="993483"/>
                  <a:pt x="1605483" y="993483"/>
                  <a:pt x="1605483" y="870039"/>
                </a:cubicBezTo>
                <a:lnTo>
                  <a:pt x="1605483" y="123444"/>
                </a:lnTo>
                <a:cubicBezTo>
                  <a:pt x="1605483" y="123444"/>
                  <a:pt x="1605483" y="0"/>
                  <a:pt x="1482039" y="0"/>
                </a:cubicBezTo>
                <a:lnTo>
                  <a:pt x="123444" y="0"/>
                </a:lnTo>
                <a:close/>
              </a:path>
            </a:pathLst>
          </a:custGeom>
          <a:noFill/>
          <a:ln w="28575" cap="flat">
            <a:solidFill>
              <a:srgbClr val="F08E39"/>
            </a:solidFill>
            <a:miter lim="100000"/>
          </a:ln>
        </p:spPr>
        <p:style>
          <a:lnRef idx="1">
            <a:srgbClr val="F08E39"/>
          </a:lnRef>
          <a:fillRef idx="0">
            <a:srgbClr val="000000">
              <a:alpha val="0"/>
            </a:srgbClr>
          </a:fillRef>
          <a:effectRef idx="0">
            <a:scrgbClr r="0" g="0" b="0"/>
          </a:effectRef>
          <a:fontRef idx="none"/>
        </p:style>
        <p:txBody>
          <a:bodyPr/>
          <a:lstStyle/>
          <a:p>
            <a:endParaRPr lang="en-GB"/>
          </a:p>
        </p:txBody>
      </p:sp>
      <p:sp>
        <p:nvSpPr>
          <p:cNvPr id="21" name="AutoShape 1"/>
          <p:cNvSpPr>
            <a:spLocks/>
          </p:cNvSpPr>
          <p:nvPr/>
        </p:nvSpPr>
        <p:spPr bwMode="auto">
          <a:xfrm>
            <a:off x="3758319" y="7589133"/>
            <a:ext cx="2848342" cy="1352087"/>
          </a:xfrm>
          <a:custGeom>
            <a:avLst/>
            <a:gdLst>
              <a:gd name="T0" fmla="*/ 123444 w 1605483"/>
              <a:gd name="T1" fmla="*/ 0 h 993483"/>
              <a:gd name="T2" fmla="*/ 0 w 1605483"/>
              <a:gd name="T3" fmla="*/ 123444 h 993483"/>
              <a:gd name="T4" fmla="*/ 0 w 1605483"/>
              <a:gd name="T5" fmla="*/ 870039 h 993483"/>
              <a:gd name="T6" fmla="*/ 123444 w 1605483"/>
              <a:gd name="T7" fmla="*/ 993483 h 993483"/>
              <a:gd name="T8" fmla="*/ 1482039 w 1605483"/>
              <a:gd name="T9" fmla="*/ 993483 h 993483"/>
              <a:gd name="T10" fmla="*/ 1605483 w 1605483"/>
              <a:gd name="T11" fmla="*/ 870039 h 993483"/>
              <a:gd name="T12" fmla="*/ 1605483 w 1605483"/>
              <a:gd name="T13" fmla="*/ 123444 h 993483"/>
              <a:gd name="T14" fmla="*/ 1482039 w 1605483"/>
              <a:gd name="T15" fmla="*/ 0 h 993483"/>
              <a:gd name="T16" fmla="*/ 123444 w 1605483"/>
              <a:gd name="T17" fmla="*/ 0 h 993483"/>
              <a:gd name="T18" fmla="*/ 0 w 1605483"/>
              <a:gd name="T19" fmla="*/ 0 h 993483"/>
              <a:gd name="T20" fmla="*/ 1605483 w 1605483"/>
              <a:gd name="T21" fmla="*/ 993483 h 993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T18" t="T19" r="T20" b="T21"/>
            <a:pathLst>
              <a:path w="1605483" h="993483">
                <a:moveTo>
                  <a:pt x="123444" y="0"/>
                </a:moveTo>
                <a:cubicBezTo>
                  <a:pt x="123444" y="0"/>
                  <a:pt x="0" y="0"/>
                  <a:pt x="0" y="123444"/>
                </a:cubicBezTo>
                <a:lnTo>
                  <a:pt x="0" y="870039"/>
                </a:lnTo>
                <a:cubicBezTo>
                  <a:pt x="0" y="870039"/>
                  <a:pt x="0" y="993483"/>
                  <a:pt x="123444" y="993483"/>
                </a:cubicBezTo>
                <a:lnTo>
                  <a:pt x="1482039" y="993483"/>
                </a:lnTo>
                <a:cubicBezTo>
                  <a:pt x="1482039" y="993483"/>
                  <a:pt x="1605483" y="993483"/>
                  <a:pt x="1605483" y="870039"/>
                </a:cubicBezTo>
                <a:lnTo>
                  <a:pt x="1605483" y="123444"/>
                </a:lnTo>
                <a:cubicBezTo>
                  <a:pt x="1605483" y="123444"/>
                  <a:pt x="1605483" y="0"/>
                  <a:pt x="1482039" y="0"/>
                </a:cubicBezTo>
                <a:lnTo>
                  <a:pt x="123444" y="0"/>
                </a:lnTo>
                <a:close/>
              </a:path>
            </a:pathLst>
          </a:custGeom>
          <a:noFill/>
          <a:ln w="28575">
            <a:solidFill>
              <a:srgbClr val="F08E39"/>
            </a:solidFill>
            <a:miter lim="1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2" name="Shape 493"/>
          <p:cNvSpPr/>
          <p:nvPr/>
        </p:nvSpPr>
        <p:spPr>
          <a:xfrm>
            <a:off x="3761279" y="5731110"/>
            <a:ext cx="2845382" cy="1745356"/>
          </a:xfrm>
          <a:custGeom>
            <a:avLst/>
            <a:gdLst/>
            <a:ahLst/>
            <a:cxnLst/>
            <a:rect l="0" t="0" r="0" b="0"/>
            <a:pathLst>
              <a:path w="1605483" h="993483">
                <a:moveTo>
                  <a:pt x="123444" y="0"/>
                </a:moveTo>
                <a:cubicBezTo>
                  <a:pt x="123444" y="0"/>
                  <a:pt x="0" y="0"/>
                  <a:pt x="0" y="123444"/>
                </a:cubicBezTo>
                <a:lnTo>
                  <a:pt x="0" y="870039"/>
                </a:lnTo>
                <a:cubicBezTo>
                  <a:pt x="0" y="870039"/>
                  <a:pt x="0" y="993483"/>
                  <a:pt x="123444" y="993483"/>
                </a:cubicBezTo>
                <a:lnTo>
                  <a:pt x="1482039" y="993483"/>
                </a:lnTo>
                <a:cubicBezTo>
                  <a:pt x="1482039" y="993483"/>
                  <a:pt x="1605483" y="993483"/>
                  <a:pt x="1605483" y="870039"/>
                </a:cubicBezTo>
                <a:lnTo>
                  <a:pt x="1605483" y="123444"/>
                </a:lnTo>
                <a:cubicBezTo>
                  <a:pt x="1605483" y="123444"/>
                  <a:pt x="1605483" y="0"/>
                  <a:pt x="1482039" y="0"/>
                </a:cubicBezTo>
                <a:lnTo>
                  <a:pt x="123444" y="0"/>
                </a:lnTo>
                <a:close/>
              </a:path>
            </a:pathLst>
          </a:custGeom>
          <a:ln w="28575" cap="flat">
            <a:miter lim="100000"/>
          </a:ln>
        </p:spPr>
        <p:style>
          <a:lnRef idx="1">
            <a:srgbClr val="F08E39"/>
          </a:lnRef>
          <a:fillRef idx="0">
            <a:srgbClr val="000000">
              <a:alpha val="0"/>
            </a:srgbClr>
          </a:fillRef>
          <a:effectRef idx="0">
            <a:scrgbClr r="0" g="0" b="0"/>
          </a:effectRef>
          <a:fontRef idx="none"/>
        </p:style>
        <p:txBody>
          <a:bodyPr/>
          <a:lstStyle/>
          <a:p>
            <a:endParaRPr lang="en-GB"/>
          </a:p>
        </p:txBody>
      </p:sp>
      <p:sp>
        <p:nvSpPr>
          <p:cNvPr id="24" name="Text Box 38"/>
          <p:cNvSpPr txBox="1"/>
          <p:nvPr/>
        </p:nvSpPr>
        <p:spPr>
          <a:xfrm>
            <a:off x="3812336" y="5779059"/>
            <a:ext cx="2705993" cy="144430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85725" indent="-6350" algn="ctr">
              <a:lnSpc>
                <a:spcPct val="103000"/>
              </a:lnSpc>
              <a:spcAft>
                <a:spcPts val="500"/>
              </a:spcAft>
            </a:pPr>
            <a:r>
              <a:rPr lang="en-GB" sz="1200" b="1" dirty="0">
                <a:solidFill>
                  <a:srgbClr val="635064"/>
                </a:solidFill>
                <a:effectLst/>
                <a:latin typeface="Calibri" panose="020F0502020204030204" pitchFamily="34" charset="0"/>
                <a:ea typeface="Calibri" panose="020F0502020204030204" pitchFamily="34" charset="0"/>
                <a:cs typeface="Calibri" panose="020F0502020204030204" pitchFamily="34" charset="0"/>
              </a:rPr>
              <a:t>2. Finalists stage: </a:t>
            </a:r>
            <a:r>
              <a:rPr lang="en-GB" sz="1200" b="1" dirty="0" smtClean="0">
                <a:solidFill>
                  <a:srgbClr val="635064"/>
                </a:solidFill>
                <a:effectLst/>
                <a:latin typeface="Calibri" panose="020F0502020204030204" pitchFamily="34" charset="0"/>
                <a:ea typeface="Calibri" panose="020F0502020204030204" pitchFamily="34" charset="0"/>
                <a:cs typeface="Calibri" panose="020F0502020204030204" pitchFamily="34" charset="0"/>
              </a:rPr>
              <a:t>April </a:t>
            </a:r>
            <a:r>
              <a:rPr lang="en-GB" sz="1200" b="1" dirty="0">
                <a:solidFill>
                  <a:srgbClr val="635064"/>
                </a:solidFill>
                <a:effectLst/>
                <a:latin typeface="Calibri" panose="020F0502020204030204" pitchFamily="34" charset="0"/>
                <a:ea typeface="Calibri" panose="020F0502020204030204" pitchFamily="34" charset="0"/>
                <a:cs typeface="Calibri" panose="020F0502020204030204" pitchFamily="34" charset="0"/>
              </a:rPr>
              <a:t>– June 2017</a:t>
            </a:r>
            <a:endParaRPr lang="en-GB" sz="1200" dirty="0">
              <a:solidFill>
                <a:srgbClr val="635064"/>
              </a:solidFill>
              <a:effectLst/>
              <a:latin typeface="Calibri" panose="020F0502020204030204" pitchFamily="34" charset="0"/>
              <a:ea typeface="Calibri" panose="020F0502020204030204" pitchFamily="34" charset="0"/>
              <a:cs typeface="Calibri" panose="020F0502020204030204" pitchFamily="34" charset="0"/>
            </a:endParaRPr>
          </a:p>
          <a:p>
            <a:pPr marL="85725" indent="-6350" algn="ctr">
              <a:lnSpc>
                <a:spcPct val="103000"/>
              </a:lnSpc>
              <a:spcAft>
                <a:spcPts val="500"/>
              </a:spcAft>
            </a:pPr>
            <a:r>
              <a:rPr lang="en-GB" sz="1200" dirty="0">
                <a:solidFill>
                  <a:srgbClr val="635064"/>
                </a:solidFill>
                <a:effectLst/>
                <a:latin typeface="Calibri" panose="020F0502020204030204" pitchFamily="34" charset="0"/>
                <a:ea typeface="Calibri" panose="020F0502020204030204" pitchFamily="34" charset="0"/>
                <a:cs typeface="Calibri" panose="020F0502020204030204" pitchFamily="34" charset="0"/>
              </a:rPr>
              <a:t>Around 10 finalists will be selected and supported by IBM to develop prototypes of their ideas. Expert guidance, mentoring and resources will be provided. Finalists will complete Workbooks outlining how their idea can be turned to reality! </a:t>
            </a:r>
          </a:p>
        </p:txBody>
      </p:sp>
      <p:sp>
        <p:nvSpPr>
          <p:cNvPr id="26" name="Rectangle 22"/>
          <p:cNvSpPr>
            <a:spLocks noChangeArrowheads="1"/>
          </p:cNvSpPr>
          <p:nvPr/>
        </p:nvSpPr>
        <p:spPr bwMode="auto">
          <a:xfrm>
            <a:off x="1095375" y="2541588"/>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8872" tIns="45720" rIns="91440" bIns="84111" numCol="1" anchor="ctr" anchorCtr="0" compatLnSpc="1">
            <a:prstTxWarp prst="textNoShape">
              <a:avLst/>
            </a:prstTxWarp>
            <a:spAutoFit/>
          </a:bodyPr>
          <a:lstStyle/>
          <a:p>
            <a:endParaRPr lang="en-GB"/>
          </a:p>
        </p:txBody>
      </p:sp>
      <p:sp>
        <p:nvSpPr>
          <p:cNvPr id="27" name="Rectangle 23"/>
          <p:cNvSpPr>
            <a:spLocks noChangeArrowheads="1"/>
          </p:cNvSpPr>
          <p:nvPr/>
        </p:nvSpPr>
        <p:spPr bwMode="auto">
          <a:xfrm>
            <a:off x="-3505200" y="2628709"/>
            <a:ext cx="3505200" cy="300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872" tIns="45720" rIns="91440" bIns="84111"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endParaRPr kumimoji="0" lang="en-GB" altLang="en-US" sz="1100" b="1" i="0" u="none" strike="noStrike" cap="none" normalizeH="0" baseline="0" dirty="0" smtClean="0">
              <a:ln>
                <a:noFill/>
              </a:ln>
              <a:solidFill>
                <a:srgbClr val="635064"/>
              </a:solidFill>
              <a:effectLst/>
              <a:latin typeface="Arial" panose="020B0604020202020204" pitchFamily="34" charset="0"/>
              <a:ea typeface="Calibri" panose="020F0502020204030204" pitchFamily="34" charset="0"/>
              <a:cs typeface="Calibri" panose="020F0502020204030204" pitchFamily="34" charset="0"/>
            </a:endParaRPr>
          </a:p>
        </p:txBody>
      </p:sp>
      <p:pic>
        <p:nvPicPr>
          <p:cNvPr id="29" name="Picture 28"/>
          <p:cNvPicPr/>
          <p:nvPr/>
        </p:nvPicPr>
        <p:blipFill>
          <a:blip r:embed="rId2" cstate="print"/>
          <a:stretch>
            <a:fillRect/>
          </a:stretch>
        </p:blipFill>
        <p:spPr>
          <a:xfrm>
            <a:off x="-67992" y="0"/>
            <a:ext cx="6925992" cy="1219052"/>
          </a:xfrm>
          <a:prstGeom prst="rect">
            <a:avLst/>
          </a:prstGeom>
        </p:spPr>
      </p:pic>
      <p:pic>
        <p:nvPicPr>
          <p:cNvPr id="30" name="Picture 29"/>
          <p:cNvPicPr/>
          <p:nvPr/>
        </p:nvPicPr>
        <p:blipFill>
          <a:blip r:embed="rId3" cstate="print">
            <a:extLst>
              <a:ext uri="{28A0092B-C50C-407E-A947-70E740481C1C}">
                <a14:useLocalDpi xmlns:a14="http://schemas.microsoft.com/office/drawing/2010/main" val="0"/>
              </a:ext>
            </a:extLst>
          </a:blip>
          <a:stretch>
            <a:fillRect/>
          </a:stretch>
        </p:blipFill>
        <p:spPr>
          <a:xfrm>
            <a:off x="-33996" y="9194320"/>
            <a:ext cx="6925992" cy="708866"/>
          </a:xfrm>
          <a:prstGeom prst="rect">
            <a:avLst/>
          </a:prstGeom>
        </p:spPr>
      </p:pic>
      <p:sp>
        <p:nvSpPr>
          <p:cNvPr id="32" name="Rectangle 31"/>
          <p:cNvSpPr/>
          <p:nvPr/>
        </p:nvSpPr>
        <p:spPr>
          <a:xfrm>
            <a:off x="1032212" y="1823938"/>
            <a:ext cx="4869800" cy="1384995"/>
          </a:xfrm>
          <a:prstGeom prst="rect">
            <a:avLst/>
          </a:prstGeom>
        </p:spPr>
        <p:txBody>
          <a:bodyPr wrap="square">
            <a:spAutoFit/>
          </a:bodyPr>
          <a:lstStyle/>
          <a:p>
            <a:pPr lvl="0" algn="ctr" defTabSz="914400" eaLnBrk="0" fontAlgn="base" hangingPunct="0">
              <a:spcBef>
                <a:spcPct val="0"/>
              </a:spcBef>
              <a:spcAft>
                <a:spcPct val="0"/>
              </a:spcAft>
            </a:pPr>
            <a:r>
              <a:rPr lang="en-GB" altLang="en-US" sz="1400" dirty="0">
                <a:solidFill>
                  <a:srgbClr val="635064"/>
                </a:solidFill>
                <a:latin typeface="Arial" panose="020B0604020202020204" pitchFamily="34" charset="0"/>
                <a:ea typeface="Calibri" panose="020F0502020204030204" pitchFamily="34" charset="0"/>
                <a:cs typeface="Calibri" panose="020F0502020204030204" pitchFamily="34" charset="0"/>
              </a:rPr>
              <a:t/>
            </a:r>
            <a:br>
              <a:rPr lang="en-GB" altLang="en-US" sz="1400" dirty="0">
                <a:solidFill>
                  <a:srgbClr val="635064"/>
                </a:solidFill>
                <a:latin typeface="Arial" panose="020B0604020202020204" pitchFamily="34" charset="0"/>
                <a:ea typeface="Calibri" panose="020F0502020204030204" pitchFamily="34" charset="0"/>
                <a:cs typeface="Calibri" panose="020F0502020204030204" pitchFamily="34" charset="0"/>
              </a:rPr>
            </a:br>
            <a:r>
              <a:rPr lang="en-GB" altLang="en-US" sz="1400" dirty="0">
                <a:solidFill>
                  <a:srgbClr val="635064"/>
                </a:solidFill>
                <a:latin typeface="Arial" panose="020B0604020202020204" pitchFamily="34" charset="0"/>
                <a:ea typeface="Calibri" panose="020F0502020204030204" pitchFamily="34" charset="0"/>
                <a:cs typeface="Calibri" panose="020F0502020204030204" pitchFamily="34" charset="0"/>
              </a:rPr>
              <a:t>The Internet of Things has the potential to make us happier, healthier and more connected, transforming the way we live. We challenge young people to develop innovative, practical solutions that use the Internet of Things to improve health and wellbeing of people in the UK</a:t>
            </a:r>
            <a:r>
              <a:rPr lang="en-GB" altLang="en-US" sz="1400" dirty="0" smtClean="0">
                <a:solidFill>
                  <a:srgbClr val="635064"/>
                </a:solidFill>
                <a:latin typeface="Arial" panose="020B0604020202020204" pitchFamily="34" charset="0"/>
                <a:ea typeface="Calibri" panose="020F0502020204030204" pitchFamily="34" charset="0"/>
                <a:cs typeface="Calibri" panose="020F0502020204030204" pitchFamily="34" charset="0"/>
              </a:rPr>
              <a:t>.</a:t>
            </a:r>
            <a:endParaRPr lang="en-GB" altLang="en-US" sz="1400" dirty="0">
              <a:solidFill>
                <a:srgbClr val="635064"/>
              </a:solidFill>
              <a:latin typeface="Arial" panose="020B0604020202020204" pitchFamily="34" charset="0"/>
              <a:ea typeface="Calibri" panose="020F0502020204030204" pitchFamily="34" charset="0"/>
              <a:cs typeface="Calibri" panose="020F0502020204030204" pitchFamily="34" charset="0"/>
            </a:endParaRPr>
          </a:p>
        </p:txBody>
      </p:sp>
      <p:sp>
        <p:nvSpPr>
          <p:cNvPr id="33" name="Rectangle 32"/>
          <p:cNvSpPr/>
          <p:nvPr/>
        </p:nvSpPr>
        <p:spPr>
          <a:xfrm>
            <a:off x="168393" y="4665351"/>
            <a:ext cx="3298719" cy="2347309"/>
          </a:xfrm>
          <a:prstGeom prst="rect">
            <a:avLst/>
          </a:prstGeom>
        </p:spPr>
        <p:txBody>
          <a:bodyPr wrap="square">
            <a:spAutoFit/>
          </a:bodyPr>
          <a:lstStyle/>
          <a:p>
            <a:pPr marL="85725" indent="-6350" algn="ctr">
              <a:lnSpc>
                <a:spcPct val="107000"/>
              </a:lnSpc>
              <a:spcAft>
                <a:spcPts val="0"/>
              </a:spcAft>
            </a:pPr>
            <a:r>
              <a:rPr lang="en-GB" sz="1250" dirty="0" smtClean="0">
                <a:solidFill>
                  <a:srgbClr val="635064"/>
                </a:solidFill>
              </a:rPr>
              <a:t>The Longitude Explorer Prize is a great way to teach students </a:t>
            </a:r>
            <a:r>
              <a:rPr lang="en-GB" sz="1250" b="1" dirty="0" smtClean="0">
                <a:solidFill>
                  <a:srgbClr val="F08E39"/>
                </a:solidFill>
              </a:rPr>
              <a:t>problem solving skills </a:t>
            </a:r>
            <a:r>
              <a:rPr lang="en-GB" sz="1250" dirty="0" smtClean="0">
                <a:solidFill>
                  <a:srgbClr val="635064"/>
                </a:solidFill>
              </a:rPr>
              <a:t>(how to solve health issues?), </a:t>
            </a:r>
            <a:r>
              <a:rPr lang="en-GB" sz="1250" b="1" dirty="0" smtClean="0">
                <a:solidFill>
                  <a:srgbClr val="F08E39"/>
                </a:solidFill>
              </a:rPr>
              <a:t>planning and entrepreneurship skills </a:t>
            </a:r>
            <a:r>
              <a:rPr lang="en-GB" sz="1250" dirty="0" smtClean="0">
                <a:solidFill>
                  <a:srgbClr val="635064"/>
                </a:solidFill>
              </a:rPr>
              <a:t>(what does it take to introduce a product to the market?), and </a:t>
            </a:r>
            <a:r>
              <a:rPr lang="en-GB" sz="1250" dirty="0" smtClean="0">
                <a:solidFill>
                  <a:srgbClr val="635064"/>
                </a:solidFill>
              </a:rPr>
              <a:t>help them explore </a:t>
            </a:r>
            <a:r>
              <a:rPr lang="en-GB" sz="1250" b="1" dirty="0" smtClean="0">
                <a:solidFill>
                  <a:srgbClr val="F08E39"/>
                </a:solidFill>
              </a:rPr>
              <a:t>STEM career opportunities</a:t>
            </a:r>
            <a:r>
              <a:rPr lang="en-GB" sz="1250" dirty="0" smtClean="0">
                <a:solidFill>
                  <a:srgbClr val="635064"/>
                </a:solidFill>
              </a:rPr>
              <a:t>. Participation in the Prize will support students to develop </a:t>
            </a:r>
            <a:r>
              <a:rPr lang="en-GB" sz="1250" b="1" dirty="0" smtClean="0">
                <a:solidFill>
                  <a:srgbClr val="F08E39"/>
                </a:solidFill>
              </a:rPr>
              <a:t>technical knowledge </a:t>
            </a:r>
            <a:r>
              <a:rPr lang="en-GB" sz="1250" dirty="0" smtClean="0">
                <a:solidFill>
                  <a:srgbClr val="635064"/>
                </a:solidFill>
              </a:rPr>
              <a:t>and understanding </a:t>
            </a:r>
            <a:r>
              <a:rPr lang="en-GB" sz="1250" dirty="0" smtClean="0">
                <a:solidFill>
                  <a:srgbClr val="635064"/>
                </a:solidFill>
              </a:rPr>
              <a:t>about the </a:t>
            </a:r>
            <a:r>
              <a:rPr lang="en-GB" sz="1250" b="1" dirty="0" smtClean="0">
                <a:solidFill>
                  <a:srgbClr val="F08E39"/>
                </a:solidFill>
              </a:rPr>
              <a:t>Internet of Things </a:t>
            </a:r>
            <a:r>
              <a:rPr lang="en-GB" sz="1250" b="1" dirty="0" smtClean="0">
                <a:solidFill>
                  <a:srgbClr val="F08E39"/>
                </a:solidFill>
              </a:rPr>
              <a:t>and Artificial Intelligence </a:t>
            </a:r>
            <a:r>
              <a:rPr lang="en-GB" sz="1250" dirty="0" smtClean="0">
                <a:solidFill>
                  <a:srgbClr val="635064"/>
                </a:solidFill>
              </a:rPr>
              <a:t>(using </a:t>
            </a:r>
            <a:r>
              <a:rPr lang="en-GB" sz="1250" dirty="0" smtClean="0">
                <a:solidFill>
                  <a:srgbClr val="635064"/>
                </a:solidFill>
              </a:rPr>
              <a:t>IBM Watson platform</a:t>
            </a:r>
            <a:r>
              <a:rPr lang="en-GB" sz="1250" dirty="0" smtClean="0">
                <a:solidFill>
                  <a:srgbClr val="635064"/>
                </a:solidFill>
              </a:rPr>
              <a:t>). </a:t>
            </a:r>
            <a:endParaRPr lang="en-GB" sz="1250" dirty="0" smtClean="0">
              <a:solidFill>
                <a:srgbClr val="635064"/>
              </a:solidFill>
            </a:endParaRPr>
          </a:p>
        </p:txBody>
      </p:sp>
      <p:sp>
        <p:nvSpPr>
          <p:cNvPr id="34" name="Rectangle 33"/>
          <p:cNvSpPr/>
          <p:nvPr/>
        </p:nvSpPr>
        <p:spPr>
          <a:xfrm>
            <a:off x="3795246" y="7616408"/>
            <a:ext cx="2723083" cy="1297535"/>
          </a:xfrm>
          <a:prstGeom prst="rect">
            <a:avLst/>
          </a:prstGeom>
        </p:spPr>
        <p:txBody>
          <a:bodyPr wrap="square">
            <a:spAutoFit/>
          </a:bodyPr>
          <a:lstStyle/>
          <a:p>
            <a:pPr marL="85725" indent="-6350" algn="ctr">
              <a:lnSpc>
                <a:spcPct val="103000"/>
              </a:lnSpc>
              <a:spcAft>
                <a:spcPts val="500"/>
              </a:spcAft>
            </a:pPr>
            <a:r>
              <a:rPr lang="en-GB" sz="1200" b="1" dirty="0">
                <a:solidFill>
                  <a:srgbClr val="635064"/>
                </a:solidFill>
              </a:rPr>
              <a:t>3. </a:t>
            </a:r>
            <a:r>
              <a:rPr lang="en-GB" sz="1200" b="1" dirty="0" smtClean="0">
                <a:solidFill>
                  <a:srgbClr val="635064"/>
                </a:solidFill>
              </a:rPr>
              <a:t>Awards Event: 13 July </a:t>
            </a:r>
            <a:r>
              <a:rPr lang="en-GB" sz="1200" b="1" dirty="0">
                <a:solidFill>
                  <a:srgbClr val="635064"/>
                </a:solidFill>
              </a:rPr>
              <a:t>2017</a:t>
            </a:r>
          </a:p>
          <a:p>
            <a:pPr marL="85725" indent="-6350" algn="ctr">
              <a:lnSpc>
                <a:spcPct val="103000"/>
              </a:lnSpc>
              <a:spcAft>
                <a:spcPts val="500"/>
              </a:spcAft>
            </a:pPr>
            <a:r>
              <a:rPr lang="en-GB" sz="1200" dirty="0">
                <a:solidFill>
                  <a:srgbClr val="635064"/>
                </a:solidFill>
              </a:rPr>
              <a:t>All finalists will be invited to the Awards Event in London to pitch their ideas and prototypes to a judging panel. </a:t>
            </a:r>
            <a:r>
              <a:rPr lang="en-GB" sz="1200" dirty="0" smtClean="0">
                <a:solidFill>
                  <a:srgbClr val="635064"/>
                </a:solidFill>
              </a:rPr>
              <a:t> The </a:t>
            </a:r>
            <a:r>
              <a:rPr lang="en-GB" sz="1200" dirty="0">
                <a:solidFill>
                  <a:srgbClr val="635064"/>
                </a:solidFill>
              </a:rPr>
              <a:t>judges will select and announce </a:t>
            </a:r>
            <a:r>
              <a:rPr lang="en-GB" sz="1200" dirty="0" smtClean="0">
                <a:solidFill>
                  <a:srgbClr val="635064"/>
                </a:solidFill>
              </a:rPr>
              <a:t>the winner on the </a:t>
            </a:r>
            <a:r>
              <a:rPr lang="en-GB" sz="1200" dirty="0">
                <a:solidFill>
                  <a:srgbClr val="635064"/>
                </a:solidFill>
              </a:rPr>
              <a:t>day! </a:t>
            </a:r>
            <a:endParaRPr lang="en-GB" sz="1200" dirty="0" smtClean="0">
              <a:solidFill>
                <a:srgbClr val="635064"/>
              </a:solidFill>
            </a:endParaRPr>
          </a:p>
        </p:txBody>
      </p:sp>
      <p:sp>
        <p:nvSpPr>
          <p:cNvPr id="35" name="Rectangle 34"/>
          <p:cNvSpPr/>
          <p:nvPr/>
        </p:nvSpPr>
        <p:spPr>
          <a:xfrm>
            <a:off x="4307044" y="3447028"/>
            <a:ext cx="1781642" cy="461665"/>
          </a:xfrm>
          <a:prstGeom prst="rect">
            <a:avLst/>
          </a:prstGeom>
        </p:spPr>
        <p:txBody>
          <a:bodyPr wrap="none">
            <a:spAutoFit/>
          </a:bodyPr>
          <a:lstStyle/>
          <a:p>
            <a:r>
              <a:rPr lang="en-GB" sz="2400" b="1" dirty="0">
                <a:solidFill>
                  <a:srgbClr val="F08E39"/>
                </a:solidFill>
              </a:rPr>
              <a:t>Over to you!</a:t>
            </a:r>
          </a:p>
        </p:txBody>
      </p:sp>
      <p:sp>
        <p:nvSpPr>
          <p:cNvPr id="2" name="Rectangle 1"/>
          <p:cNvSpPr/>
          <p:nvPr/>
        </p:nvSpPr>
        <p:spPr>
          <a:xfrm>
            <a:off x="141457" y="6961199"/>
            <a:ext cx="3290876" cy="2134302"/>
          </a:xfrm>
          <a:prstGeom prst="rect">
            <a:avLst/>
          </a:prstGeom>
        </p:spPr>
        <p:txBody>
          <a:bodyPr wrap="square">
            <a:spAutoFit/>
          </a:bodyPr>
          <a:lstStyle/>
          <a:p>
            <a:pPr marL="85725" indent="-6350" algn="ctr">
              <a:lnSpc>
                <a:spcPct val="107000"/>
              </a:lnSpc>
              <a:spcAft>
                <a:spcPts val="0"/>
              </a:spcAft>
            </a:pPr>
            <a:r>
              <a:rPr lang="en-GB" sz="1400" b="1" dirty="0" smtClean="0">
                <a:solidFill>
                  <a:srgbClr val="F08E39"/>
                </a:solidFill>
              </a:rPr>
              <a:t>Simply submit </a:t>
            </a:r>
            <a:r>
              <a:rPr lang="en-GB" sz="1400" b="1" dirty="0">
                <a:solidFill>
                  <a:srgbClr val="F08E39"/>
                </a:solidFill>
              </a:rPr>
              <a:t>your </a:t>
            </a:r>
            <a:r>
              <a:rPr lang="en-GB" sz="1400" b="1" dirty="0" smtClean="0">
                <a:solidFill>
                  <a:srgbClr val="F08E39"/>
                </a:solidFill>
              </a:rPr>
              <a:t>idea via the link:</a:t>
            </a:r>
            <a:endParaRPr lang="en-GB" sz="1100" b="1" dirty="0" smtClean="0">
              <a:solidFill>
                <a:srgbClr val="F08E39"/>
              </a:solidFill>
            </a:endParaRPr>
          </a:p>
          <a:p>
            <a:pPr marL="85725" indent="-6350" algn="ctr">
              <a:lnSpc>
                <a:spcPct val="107000"/>
              </a:lnSpc>
              <a:spcAft>
                <a:spcPts val="0"/>
              </a:spcAft>
            </a:pPr>
            <a:r>
              <a:rPr lang="en-GB" sz="1200" u="sng" dirty="0" smtClean="0">
                <a:hlinkClick r:id="rId4"/>
              </a:rPr>
              <a:t>www.LongitudeExplorer.challenges.org</a:t>
            </a:r>
            <a:endParaRPr lang="en-GB" sz="1100" dirty="0" smtClean="0"/>
          </a:p>
          <a:p>
            <a:pPr marL="85725" indent="-6350" algn="ctr">
              <a:lnSpc>
                <a:spcPct val="107000"/>
              </a:lnSpc>
              <a:spcAft>
                <a:spcPts val="0"/>
              </a:spcAft>
            </a:pPr>
            <a:r>
              <a:rPr lang="en-GB" sz="1200" dirty="0"/>
              <a:t> </a:t>
            </a:r>
            <a:endParaRPr lang="en-GB" sz="1100" dirty="0"/>
          </a:p>
          <a:p>
            <a:pPr marL="85725" indent="-6350" algn="ctr">
              <a:lnSpc>
                <a:spcPct val="107000"/>
              </a:lnSpc>
              <a:spcAft>
                <a:spcPts val="0"/>
              </a:spcAft>
            </a:pPr>
            <a:r>
              <a:rPr lang="en-GB" sz="1400" b="1" dirty="0">
                <a:solidFill>
                  <a:srgbClr val="F08E39"/>
                </a:solidFill>
              </a:rPr>
              <a:t>What is </a:t>
            </a:r>
            <a:r>
              <a:rPr lang="en-GB" sz="1400" b="1" dirty="0" smtClean="0">
                <a:solidFill>
                  <a:srgbClr val="F08E39"/>
                </a:solidFill>
              </a:rPr>
              <a:t>the Internet </a:t>
            </a:r>
            <a:r>
              <a:rPr lang="en-GB" sz="1400" b="1" dirty="0">
                <a:solidFill>
                  <a:srgbClr val="F08E39"/>
                </a:solidFill>
              </a:rPr>
              <a:t>of Things?</a:t>
            </a:r>
            <a:endParaRPr lang="en-GB" sz="1100" b="1" dirty="0">
              <a:solidFill>
                <a:srgbClr val="F08E39"/>
              </a:solidFill>
            </a:endParaRPr>
          </a:p>
          <a:p>
            <a:pPr marL="85725" indent="-6350" algn="ctr">
              <a:lnSpc>
                <a:spcPct val="107000"/>
              </a:lnSpc>
              <a:spcAft>
                <a:spcPts val="0"/>
              </a:spcAft>
            </a:pPr>
            <a:r>
              <a:rPr lang="en-GB" sz="1200" dirty="0" smtClean="0">
                <a:solidFill>
                  <a:srgbClr val="625064"/>
                </a:solidFill>
                <a:latin typeface="Calibri" panose="020F0502020204030204" pitchFamily="34" charset="0"/>
                <a:ea typeface="Calibri" panose="020F0502020204030204" pitchFamily="34" charset="0"/>
                <a:cs typeface="Calibri" panose="020F0502020204030204" pitchFamily="34" charset="0"/>
              </a:rPr>
              <a:t>The Internet </a:t>
            </a:r>
            <a:r>
              <a:rPr lang="en-GB" sz="1200" dirty="0">
                <a:solidFill>
                  <a:srgbClr val="625064"/>
                </a:solidFill>
                <a:latin typeface="Calibri" panose="020F0502020204030204" pitchFamily="34" charset="0"/>
                <a:ea typeface="Calibri" panose="020F0502020204030204" pitchFamily="34" charset="0"/>
                <a:cs typeface="Calibri" panose="020F0502020204030204" pitchFamily="34" charset="0"/>
              </a:rPr>
              <a:t>of Things is a concept where internet-connected devices generate data with limited human input, using sensors and other electronics. For instance, pills dispensers with </a:t>
            </a:r>
            <a:r>
              <a:rPr lang="en-GB" sz="1200" dirty="0" smtClean="0">
                <a:solidFill>
                  <a:srgbClr val="625064"/>
                </a:solidFill>
                <a:latin typeface="Calibri" panose="020F0502020204030204" pitchFamily="34" charset="0"/>
                <a:ea typeface="Calibri" panose="020F0502020204030204" pitchFamily="34" charset="0"/>
                <a:cs typeface="Calibri" panose="020F0502020204030204" pitchFamily="34" charset="0"/>
              </a:rPr>
              <a:t>sensors </a:t>
            </a:r>
            <a:r>
              <a:rPr lang="en-GB" sz="1200" dirty="0">
                <a:solidFill>
                  <a:srgbClr val="625064"/>
                </a:solidFill>
                <a:latin typeface="Calibri" panose="020F0502020204030204" pitchFamily="34" charset="0"/>
                <a:ea typeface="Calibri" panose="020F0502020204030204" pitchFamily="34" charset="0"/>
                <a:cs typeface="Calibri" panose="020F0502020204030204" pitchFamily="34" charset="0"/>
              </a:rPr>
              <a:t>can </a:t>
            </a:r>
            <a:r>
              <a:rPr lang="en-GB" sz="1200" dirty="0" smtClean="0">
                <a:solidFill>
                  <a:srgbClr val="625064"/>
                </a:solidFill>
                <a:latin typeface="Calibri" panose="020F0502020204030204" pitchFamily="34" charset="0"/>
                <a:ea typeface="Calibri" panose="020F0502020204030204" pitchFamily="34" charset="0"/>
                <a:cs typeface="Calibri" panose="020F0502020204030204" pitchFamily="34" charset="0"/>
              </a:rPr>
              <a:t>monitor how often a patient takes their medication and </a:t>
            </a:r>
            <a:r>
              <a:rPr lang="en-GB" sz="1200" dirty="0">
                <a:solidFill>
                  <a:srgbClr val="625064"/>
                </a:solidFill>
                <a:latin typeface="Calibri" panose="020F0502020204030204" pitchFamily="34" charset="0"/>
                <a:ea typeface="Calibri" panose="020F0502020204030204" pitchFamily="34" charset="0"/>
                <a:cs typeface="Calibri" panose="020F0502020204030204" pitchFamily="34" charset="0"/>
              </a:rPr>
              <a:t>feed directly to </a:t>
            </a:r>
            <a:r>
              <a:rPr lang="en-GB" sz="1200" dirty="0" smtClean="0">
                <a:solidFill>
                  <a:srgbClr val="625064"/>
                </a:solidFill>
                <a:latin typeface="Calibri" panose="020F0502020204030204" pitchFamily="34" charset="0"/>
                <a:ea typeface="Calibri" panose="020F0502020204030204" pitchFamily="34" charset="0"/>
                <a:cs typeface="Calibri" panose="020F0502020204030204" pitchFamily="34" charset="0"/>
              </a:rPr>
              <a:t>a GP.</a:t>
            </a:r>
            <a:endParaRPr lang="en-GB" sz="1200" dirty="0">
              <a:solidFill>
                <a:srgbClr val="625064"/>
              </a:solidFill>
              <a:latin typeface="Calibri" panose="020F0502020204030204" pitchFamily="34" charset="0"/>
              <a:ea typeface="Calibri" panose="020F0502020204030204" pitchFamily="34" charset="0"/>
              <a:cs typeface="Calibri" panose="020F0502020204030204" pitchFamily="34" charset="0"/>
            </a:endParaRPr>
          </a:p>
        </p:txBody>
      </p:sp>
      <p:pic>
        <p:nvPicPr>
          <p:cNvPr id="1032" name="Picture 8" descr="https://lh5.googleusercontent.com/COk1YgoEYedezDF6nETswh7QTYZeRYgZnpE24khX901vE5qAZgmhG3SG0c_VPJ_bcVGr3d1AcZ-kEk03cGpfjB7Uv32sVy3V2AF8MCs-ntJIv2DFTrqRvv4tZEsfA5K-NyFseQP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00533" y="12624321"/>
            <a:ext cx="342900" cy="33337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779924" y="4238714"/>
            <a:ext cx="2770816" cy="1264449"/>
          </a:xfrm>
          <a:prstGeom prst="rect">
            <a:avLst/>
          </a:prstGeom>
        </p:spPr>
        <p:txBody>
          <a:bodyPr wrap="square">
            <a:spAutoFit/>
          </a:bodyPr>
          <a:lstStyle/>
          <a:p>
            <a:pPr algn="ctr">
              <a:spcAft>
                <a:spcPts val="500"/>
              </a:spcAft>
            </a:pPr>
            <a:r>
              <a:rPr lang="en-GB" sz="1200" b="1" dirty="0">
                <a:solidFill>
                  <a:srgbClr val="625064"/>
                </a:solidFill>
                <a:latin typeface="Calibri" panose="020F0502020204030204" pitchFamily="34" charset="0"/>
              </a:rPr>
              <a:t>1. Entry Stage: January – 3</a:t>
            </a:r>
            <a:r>
              <a:rPr lang="en-GB" sz="1200" b="1" baseline="30000" dirty="0">
                <a:solidFill>
                  <a:srgbClr val="625064"/>
                </a:solidFill>
                <a:latin typeface="Calibri" panose="020F0502020204030204" pitchFamily="34" charset="0"/>
              </a:rPr>
              <a:t>rd</a:t>
            </a:r>
            <a:r>
              <a:rPr lang="en-GB" sz="1200" b="1" dirty="0">
                <a:solidFill>
                  <a:srgbClr val="625064"/>
                </a:solidFill>
                <a:latin typeface="Calibri" panose="020F0502020204030204" pitchFamily="34" charset="0"/>
              </a:rPr>
              <a:t> March 2017</a:t>
            </a:r>
            <a:endParaRPr lang="en-GB" sz="1200" dirty="0"/>
          </a:p>
          <a:p>
            <a:pPr algn="ctr">
              <a:spcAft>
                <a:spcPts val="500"/>
              </a:spcAft>
            </a:pPr>
            <a:r>
              <a:rPr lang="en-GB" sz="1200" dirty="0" smtClean="0">
                <a:solidFill>
                  <a:srgbClr val="625064"/>
                </a:solidFill>
                <a:latin typeface="Calibri" panose="020F0502020204030204" pitchFamily="34" charset="0"/>
              </a:rPr>
              <a:t>Students working </a:t>
            </a:r>
            <a:r>
              <a:rPr lang="en-GB" sz="1200" dirty="0">
                <a:solidFill>
                  <a:srgbClr val="625064"/>
                </a:solidFill>
                <a:latin typeface="Calibri" panose="020F0502020204030204" pitchFamily="34" charset="0"/>
              </a:rPr>
              <a:t>individually or in groups of 5 to create an innovative idea </a:t>
            </a:r>
            <a:r>
              <a:rPr lang="en-GB" sz="1200" dirty="0" smtClean="0">
                <a:solidFill>
                  <a:srgbClr val="625064"/>
                </a:solidFill>
                <a:latin typeface="Calibri" panose="020F0502020204030204" pitchFamily="34" charset="0"/>
              </a:rPr>
              <a:t>that can help improve health using the </a:t>
            </a:r>
            <a:r>
              <a:rPr lang="en-GB" sz="1200" dirty="0">
                <a:solidFill>
                  <a:srgbClr val="625064"/>
                </a:solidFill>
                <a:latin typeface="Calibri" panose="020F0502020204030204" pitchFamily="34" charset="0"/>
              </a:rPr>
              <a:t>Internet of </a:t>
            </a:r>
            <a:r>
              <a:rPr lang="en-GB" sz="1200" dirty="0" smtClean="0">
                <a:solidFill>
                  <a:srgbClr val="625064"/>
                </a:solidFill>
                <a:latin typeface="Calibri" panose="020F0502020204030204" pitchFamily="34" charset="0"/>
              </a:rPr>
              <a:t>Things. </a:t>
            </a:r>
            <a:r>
              <a:rPr lang="en-GB" sz="1200" dirty="0" smtClean="0">
                <a:solidFill>
                  <a:srgbClr val="625064"/>
                </a:solidFill>
                <a:latin typeface="Calibri" panose="020F0502020204030204" pitchFamily="34" charset="0"/>
              </a:rPr>
              <a:t>The </a:t>
            </a:r>
            <a:r>
              <a:rPr lang="en-GB" sz="1200" dirty="0">
                <a:solidFill>
                  <a:srgbClr val="625064"/>
                </a:solidFill>
                <a:latin typeface="Calibri" panose="020F0502020204030204" pitchFamily="34" charset="0"/>
              </a:rPr>
              <a:t>deadline to submit your ideas to us  is </a:t>
            </a:r>
            <a:r>
              <a:rPr lang="en-GB" sz="1200" b="1" dirty="0">
                <a:solidFill>
                  <a:srgbClr val="625064"/>
                </a:solidFill>
                <a:latin typeface="Calibri" panose="020F0502020204030204" pitchFamily="34" charset="0"/>
              </a:rPr>
              <a:t>3</a:t>
            </a:r>
            <a:r>
              <a:rPr lang="en-GB" sz="1200" b="1" baseline="30000" dirty="0">
                <a:solidFill>
                  <a:srgbClr val="625064"/>
                </a:solidFill>
                <a:latin typeface="Calibri" panose="020F0502020204030204" pitchFamily="34" charset="0"/>
              </a:rPr>
              <a:t>rd</a:t>
            </a:r>
            <a:r>
              <a:rPr lang="en-GB" sz="1200" b="1" dirty="0">
                <a:solidFill>
                  <a:srgbClr val="625064"/>
                </a:solidFill>
                <a:latin typeface="Calibri" panose="020F0502020204030204" pitchFamily="34" charset="0"/>
              </a:rPr>
              <a:t> March </a:t>
            </a:r>
            <a:r>
              <a:rPr lang="en-GB" sz="1200" b="1" dirty="0" smtClean="0">
                <a:solidFill>
                  <a:srgbClr val="625064"/>
                </a:solidFill>
                <a:latin typeface="Calibri" panose="020F0502020204030204" pitchFamily="34" charset="0"/>
              </a:rPr>
              <a:t>2017</a:t>
            </a:r>
            <a:endParaRPr lang="en-GB" sz="1200" dirty="0"/>
          </a:p>
        </p:txBody>
      </p:sp>
      <p:sp>
        <p:nvSpPr>
          <p:cNvPr id="4" name="Up Ribbon 3"/>
          <p:cNvSpPr/>
          <p:nvPr/>
        </p:nvSpPr>
        <p:spPr>
          <a:xfrm>
            <a:off x="156242" y="3449159"/>
            <a:ext cx="3276090" cy="1074749"/>
          </a:xfrm>
          <a:prstGeom prst="ribbon2">
            <a:avLst>
              <a:gd name="adj1" fmla="val 24071"/>
              <a:gd name="adj2" fmla="val 69859"/>
            </a:avLst>
          </a:prstGeom>
          <a:noFill/>
          <a:ln>
            <a:solidFill>
              <a:srgbClr val="F08E39"/>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200" b="1" dirty="0" smtClean="0">
                <a:solidFill>
                  <a:srgbClr val="635064"/>
                </a:solidFill>
                <a:latin typeface="+mj-lt"/>
              </a:rPr>
              <a:t>£10,000 for the winning school </a:t>
            </a:r>
            <a:r>
              <a:rPr lang="en-GB" sz="1200" dirty="0" smtClean="0">
                <a:solidFill>
                  <a:srgbClr val="635064"/>
                </a:solidFill>
                <a:latin typeface="+mj-lt"/>
              </a:rPr>
              <a:t>plus individual prizes for participants; there are two runners up prizes of £1,000 each.</a:t>
            </a:r>
            <a:r>
              <a:rPr lang="en-GB" sz="1200" b="1" dirty="0" smtClean="0">
                <a:solidFill>
                  <a:srgbClr val="635064"/>
                </a:solidFill>
                <a:latin typeface="+mj-lt"/>
              </a:rPr>
              <a:t> </a:t>
            </a:r>
            <a:endParaRPr lang="en-GB" sz="1200" dirty="0">
              <a:solidFill>
                <a:srgbClr val="635064"/>
              </a:solidFill>
              <a:latin typeface="+mj-lt"/>
            </a:endParaRPr>
          </a:p>
        </p:txBody>
      </p:sp>
      <p:sp>
        <p:nvSpPr>
          <p:cNvPr id="31" name="Rectangle 23"/>
          <p:cNvSpPr>
            <a:spLocks noChangeArrowheads="1"/>
          </p:cNvSpPr>
          <p:nvPr/>
        </p:nvSpPr>
        <p:spPr bwMode="auto">
          <a:xfrm>
            <a:off x="558800" y="1181890"/>
            <a:ext cx="5575300" cy="57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872" tIns="45720" rIns="91440" bIns="84111"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r>
              <a:rPr kumimoji="0" lang="en-GB" altLang="en-US" sz="1100" b="1" i="0" u="none" strike="noStrike" cap="none" normalizeH="0" baseline="0" dirty="0" smtClean="0">
                <a:ln>
                  <a:noFill/>
                </a:ln>
                <a:solidFill>
                  <a:srgbClr val="635064"/>
                </a:solidFill>
                <a:effectLst/>
                <a:latin typeface="Arial" panose="020B0604020202020204" pitchFamily="34" charset="0"/>
                <a:ea typeface="Calibri" panose="020F0502020204030204" pitchFamily="34" charset="0"/>
                <a:cs typeface="Calibri" panose="020F0502020204030204" pitchFamily="34" charset="0"/>
              </a:rPr>
              <a:t/>
            </a:r>
            <a:br>
              <a:rPr kumimoji="0" lang="en-GB" altLang="en-US" sz="1100" b="1" i="0" u="none" strike="noStrike" cap="none" normalizeH="0" baseline="0" dirty="0" smtClean="0">
                <a:ln>
                  <a:noFill/>
                </a:ln>
                <a:solidFill>
                  <a:srgbClr val="635064"/>
                </a:solidFill>
                <a:effectLst/>
                <a:latin typeface="Arial" panose="020B0604020202020204" pitchFamily="34" charset="0"/>
                <a:ea typeface="Calibri" panose="020F0502020204030204" pitchFamily="34" charset="0"/>
                <a:cs typeface="Calibri" panose="020F0502020204030204" pitchFamily="34" charset="0"/>
              </a:rPr>
            </a:br>
            <a:endParaRPr lang="en-GB" altLang="en-US" b="1" dirty="0" smtClean="0">
              <a:solidFill>
                <a:srgbClr val="635064"/>
              </a:solidFill>
              <a:ea typeface="Calibri" panose="020F0502020204030204" pitchFamily="34" charset="0"/>
              <a:cs typeface="Calibri" panose="020F0502020204030204" pitchFamily="34" charset="0"/>
            </a:endParaRPr>
          </a:p>
        </p:txBody>
      </p:sp>
      <p:sp>
        <p:nvSpPr>
          <p:cNvPr id="36" name="Rectangle 35"/>
          <p:cNvSpPr/>
          <p:nvPr/>
        </p:nvSpPr>
        <p:spPr>
          <a:xfrm>
            <a:off x="1117600" y="1202035"/>
            <a:ext cx="4889500" cy="646331"/>
          </a:xfrm>
          <a:prstGeom prst="rect">
            <a:avLst/>
          </a:prstGeom>
        </p:spPr>
        <p:txBody>
          <a:bodyPr wrap="square">
            <a:spAutoFit/>
          </a:bodyPr>
          <a:lstStyle/>
          <a:p>
            <a:pPr algn="ctr"/>
            <a:r>
              <a:rPr lang="en-GB" dirty="0" smtClean="0">
                <a:solidFill>
                  <a:srgbClr val="635064"/>
                </a:solidFill>
                <a:latin typeface="Arial" pitchFamily="34" charset="0"/>
                <a:cs typeface="Arial" pitchFamily="34" charset="0"/>
              </a:rPr>
              <a:t>How can </a:t>
            </a:r>
            <a:r>
              <a:rPr lang="en-GB" dirty="0" smtClean="0">
                <a:solidFill>
                  <a:srgbClr val="635064"/>
                </a:solidFill>
                <a:latin typeface="Arial" pitchFamily="34" charset="0"/>
                <a:cs typeface="Arial" pitchFamily="34" charset="0"/>
              </a:rPr>
              <a:t>your students </a:t>
            </a:r>
            <a:r>
              <a:rPr lang="en-GB" dirty="0" smtClean="0">
                <a:solidFill>
                  <a:srgbClr val="635064"/>
                </a:solidFill>
                <a:latin typeface="Arial" pitchFamily="34" charset="0"/>
                <a:cs typeface="Arial" pitchFamily="34" charset="0"/>
              </a:rPr>
              <a:t>develop an innovative solution to improve health and wellbeing?</a:t>
            </a:r>
            <a:endParaRPr lang="en-GB" dirty="0">
              <a:solidFill>
                <a:srgbClr val="635064"/>
              </a:solidFill>
              <a:latin typeface="Arial" pitchFamily="34" charset="0"/>
              <a:cs typeface="Arial" pitchFamily="34" charset="0"/>
            </a:endParaRPr>
          </a:p>
        </p:txBody>
      </p:sp>
    </p:spTree>
    <p:extLst>
      <p:ext uri="{BB962C8B-B14F-4D97-AF65-F5344CB8AC3E}">
        <p14:creationId xmlns:p14="http://schemas.microsoft.com/office/powerpoint/2010/main" val="36797616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261</TotalTime>
  <Words>257</Words>
  <Application>Microsoft Office PowerPoint</Application>
  <PresentationFormat>A4 Paper (210x297 mm)</PresentationFormat>
  <Paragraphs>17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Nesta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Zofia Jackiewicz</dc:creator>
  <cp:lastModifiedBy>Zofia Jackiewicz</cp:lastModifiedBy>
  <cp:revision>19</cp:revision>
  <dcterms:created xsi:type="dcterms:W3CDTF">2016-10-13T12:07:23Z</dcterms:created>
  <dcterms:modified xsi:type="dcterms:W3CDTF">2016-12-01T13:37:00Z</dcterms:modified>
</cp:coreProperties>
</file>